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4efd1f3c9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a4efd1f3c9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4efd1f3c9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4efd1f3c9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4ca31fb64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a4ca31fb64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4ca31fb64_0_2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a4ca31fb64_0_2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ca31fb64_0_5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4ca31fb64_0_5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a4ca31fb64_0_2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a4ca31fb64_0_2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a4ca31fb64_0_2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a4ca31fb64_0_2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4ca31fb64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a4ca31fb64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4ca31fb64_0_3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4ca31fb64_0_3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a4ca31fb64_0_3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a4ca31fb64_0_3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4ca31fb6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4ca31fb6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a4ca31fb64_0_3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a4ca31fb64_0_3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a4ca31fb64_0_4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a4ca31fb64_0_4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a4ca31fb64_0_4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a4ca31fb64_0_4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a4ca31fb64_0_4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a4ca31fb64_0_4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4efd1f3c9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a4efd1f3c9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4ca31fb6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a4ca31fb6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1dd43261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1dd43261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4ca31fb6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a4ca31fb6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4efd1f3c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a4efd1f3c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4efd1f3c9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a4efd1f3c9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4efd1f3c9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4efd1f3c9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2">
  <p:cSld name="AUTOLAYOUT_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3638550"/>
            <a:ext cx="9144000" cy="15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958725" y="740650"/>
            <a:ext cx="57000" cy="75390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ctrTitle"/>
          </p:nvPr>
        </p:nvSpPr>
        <p:spPr>
          <a:xfrm>
            <a:off x="1264150" y="662525"/>
            <a:ext cx="6279600" cy="267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64150" y="4117950"/>
            <a:ext cx="6279600" cy="54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None/>
              <a:defRPr sz="2000">
                <a:solidFill>
                  <a:srgbClr val="61616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None/>
              <a:defRPr sz="2000">
                <a:solidFill>
                  <a:srgbClr val="61616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None/>
              <a:defRPr sz="2000">
                <a:solidFill>
                  <a:srgbClr val="61616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None/>
              <a:defRPr sz="2000">
                <a:solidFill>
                  <a:srgbClr val="61616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None/>
              <a:defRPr sz="2000">
                <a:solidFill>
                  <a:srgbClr val="61616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None/>
              <a:defRPr sz="2000">
                <a:solidFill>
                  <a:srgbClr val="61616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None/>
              <a:defRPr sz="2000">
                <a:solidFill>
                  <a:srgbClr val="61616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None/>
              <a:defRPr sz="2000">
                <a:solidFill>
                  <a:srgbClr val="61616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None/>
              <a:defRPr sz="20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1">
  <p:cSld name="AUTOLAYOUT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">
  <p:cSld name="AUTOLAYOUT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15"/>
          <p:cNvGrpSpPr/>
          <p:nvPr/>
        </p:nvGrpSpPr>
        <p:grpSpPr>
          <a:xfrm>
            <a:off x="0" y="4510813"/>
            <a:ext cx="9144000" cy="150575"/>
            <a:chOff x="0" y="3797750"/>
            <a:chExt cx="9144000" cy="150575"/>
          </a:xfrm>
        </p:grpSpPr>
        <p:cxnSp>
          <p:nvCxnSpPr>
            <p:cNvPr id="65" name="Google Shape;65;p15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15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5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22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4">
  <p:cSld name="AUTOLAYOUT_6">
    <p:bg>
      <p:bgPr>
        <a:solidFill>
          <a:srgbClr val="37474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0" y="0"/>
            <a:ext cx="4568400" cy="51435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6795047" y="584570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6795047" y="4415195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16"/>
          <p:cNvCxnSpPr/>
          <p:nvPr/>
        </p:nvCxnSpPr>
        <p:spPr>
          <a:xfrm>
            <a:off x="4895600" y="656926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16"/>
          <p:cNvCxnSpPr/>
          <p:nvPr/>
        </p:nvCxnSpPr>
        <p:spPr>
          <a:xfrm>
            <a:off x="4895600" y="4487700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6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6">
  <p:cSld name="AUTOLAYOUT_1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黑白图形图案" id="84" name="Google Shape;84;p17" title="图形图案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8">
  <p:cSld name="AUTOLAYOUT_13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890625"/>
            <a:ext cx="7434600" cy="58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3521425"/>
            <a:ext cx="6362400" cy="11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7">
  <p:cSld name="AUTOLAYOUT_9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3868225" y="406900"/>
            <a:ext cx="4482600" cy="153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868318" y="2053723"/>
            <a:ext cx="4482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5">
  <p:cSld name="AUTOLAYOUT_14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9">
  <p:cSld name="AUTOLAYOUT_16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3">
  <p:cSld name="AUTOLAYOUT_1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2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10">
  <p:cSld name="AUTOLAYOUT_18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3"/>
          <p:cNvSpPr/>
          <p:nvPr/>
        </p:nvSpPr>
        <p:spPr>
          <a:xfrm>
            <a:off x="5037500" y="751050"/>
            <a:ext cx="3641400" cy="3641400"/>
          </a:xfrm>
          <a:prstGeom prst="rect">
            <a:avLst/>
          </a:prstGeom>
          <a:noFill/>
          <a:ln cap="flat" cmpd="thinThick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type="title"/>
          </p:nvPr>
        </p:nvSpPr>
        <p:spPr>
          <a:xfrm>
            <a:off x="5172950" y="923700"/>
            <a:ext cx="3370500" cy="3296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12">
  <p:cSld name="AUTOLAYOUT_20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24"/>
          <p:cNvCxnSpPr/>
          <p:nvPr/>
        </p:nvCxnSpPr>
        <p:spPr>
          <a:xfrm rot="10800000">
            <a:off x="4314900" y="3310650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FF58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1832850"/>
            <a:ext cx="8512200" cy="14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11">
  <p:cSld name="AUTOLAYOUT_21">
    <p:bg>
      <p:bgPr>
        <a:solidFill>
          <a:srgbClr val="37474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0" y="0"/>
            <a:ext cx="4568400" cy="51435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6795047" y="584570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6795047" y="4415195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25"/>
          <p:cNvCxnSpPr/>
          <p:nvPr/>
        </p:nvCxnSpPr>
        <p:spPr>
          <a:xfrm>
            <a:off x="4895600" y="656926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5"/>
          <p:cNvCxnSpPr/>
          <p:nvPr/>
        </p:nvCxnSpPr>
        <p:spPr>
          <a:xfrm>
            <a:off x="4895600" y="4487700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5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13">
  <p:cSld name="AUTOLAYOUT_22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2571825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 txBox="1"/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455A6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14">
  <p:cSld name="AUTOLAYOUT_23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/>
          <p:nvPr/>
        </p:nvSpPr>
        <p:spPr>
          <a:xfrm>
            <a:off x="2145713" y="2967150"/>
            <a:ext cx="90000" cy="90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27"/>
          <p:cNvCxnSpPr>
            <a:stCxn id="139" idx="6"/>
            <a:endCxn id="141" idx="2"/>
          </p:cNvCxnSpPr>
          <p:nvPr/>
        </p:nvCxnSpPr>
        <p:spPr>
          <a:xfrm>
            <a:off x="2235713" y="3012150"/>
            <a:ext cx="4672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27"/>
          <p:cNvSpPr/>
          <p:nvPr/>
        </p:nvSpPr>
        <p:spPr>
          <a:xfrm>
            <a:off x="6908488" y="2967150"/>
            <a:ext cx="90000" cy="90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 txBox="1"/>
          <p:nvPr>
            <p:ph type="title"/>
          </p:nvPr>
        </p:nvSpPr>
        <p:spPr>
          <a:xfrm>
            <a:off x="1268800" y="1629150"/>
            <a:ext cx="6606600" cy="1160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25.jpg"/><Relationship Id="rId5" Type="http://schemas.openxmlformats.org/officeDocument/2006/relationships/image" Target="../media/image22.jpg"/><Relationship Id="rId6" Type="http://schemas.openxmlformats.org/officeDocument/2006/relationships/image" Target="../media/image29.jpg"/><Relationship Id="rId7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log.paperspace.com/alexnet-pytorch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hJINfvTiNY8Awod2je-HIIJwKrEQrCzD/view" TargetMode="Externa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ctrTitle"/>
          </p:nvPr>
        </p:nvSpPr>
        <p:spPr>
          <a:xfrm>
            <a:off x="1264150" y="662525"/>
            <a:ext cx="6279600" cy="26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Weather Classification and Weather Style Migration</a:t>
            </a:r>
            <a:endParaRPr/>
          </a:p>
        </p:txBody>
      </p:sp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1264150" y="4117950"/>
            <a:ext cx="62796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Chenhao Zhu, Wu Yifei, Hua Zhong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788" y="921550"/>
            <a:ext cx="600925" cy="72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175" y="2904250"/>
            <a:ext cx="5430450" cy="18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00" y="936100"/>
            <a:ext cx="471275" cy="5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575" y="520400"/>
            <a:ext cx="1314931" cy="16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7800" y="552450"/>
            <a:ext cx="1009650" cy="15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7"/>
          <p:cNvCxnSpPr/>
          <p:nvPr/>
        </p:nvCxnSpPr>
        <p:spPr>
          <a:xfrm>
            <a:off x="1006813" y="1205400"/>
            <a:ext cx="561000" cy="0"/>
          </a:xfrm>
          <a:prstGeom prst="straightConnector1">
            <a:avLst/>
          </a:prstGeom>
          <a:noFill/>
          <a:ln cap="flat" cmpd="sng" w="9525">
            <a:solidFill>
              <a:srgbClr val="EE221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7"/>
          <p:cNvCxnSpPr/>
          <p:nvPr/>
        </p:nvCxnSpPr>
        <p:spPr>
          <a:xfrm flipH="1" rot="10800000">
            <a:off x="3293925" y="1267775"/>
            <a:ext cx="1418400" cy="5100"/>
          </a:xfrm>
          <a:prstGeom prst="straightConnector1">
            <a:avLst/>
          </a:prstGeom>
          <a:noFill/>
          <a:ln cap="flat" cmpd="sng" w="9525">
            <a:solidFill>
              <a:srgbClr val="EE221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7"/>
          <p:cNvCxnSpPr/>
          <p:nvPr/>
        </p:nvCxnSpPr>
        <p:spPr>
          <a:xfrm>
            <a:off x="5559125" y="1283275"/>
            <a:ext cx="992400" cy="0"/>
          </a:xfrm>
          <a:prstGeom prst="straightConnector1">
            <a:avLst/>
          </a:prstGeom>
          <a:noFill/>
          <a:ln cap="flat" cmpd="sng" w="9525">
            <a:solidFill>
              <a:srgbClr val="EE221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7"/>
          <p:cNvCxnSpPr/>
          <p:nvPr/>
        </p:nvCxnSpPr>
        <p:spPr>
          <a:xfrm>
            <a:off x="7507425" y="711750"/>
            <a:ext cx="322200" cy="1860000"/>
          </a:xfrm>
          <a:prstGeom prst="straightConnector1">
            <a:avLst/>
          </a:prstGeom>
          <a:noFill/>
          <a:ln cap="flat" cmpd="sng" w="9525">
            <a:solidFill>
              <a:srgbClr val="EE221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37"/>
          <p:cNvSpPr txBox="1"/>
          <p:nvPr/>
        </p:nvSpPr>
        <p:spPr>
          <a:xfrm>
            <a:off x="979938" y="2150750"/>
            <a:ext cx="29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about 10 </a:t>
            </a:r>
            <a:r>
              <a:rPr lang="zh-C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seconds</a:t>
            </a:r>
            <a:r>
              <a:rPr lang="zh-C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video from youtube/self-recorded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(also support for longer videos)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3124775" y="992350"/>
            <a:ext cx="191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Every 24 frames saved as 1 image</a:t>
            </a:r>
            <a:endParaRPr sz="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/>
        </p:nvSpPr>
        <p:spPr>
          <a:xfrm>
            <a:off x="304575" y="402825"/>
            <a:ext cx="48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Frames of Youtube Video: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427400" y="461775"/>
            <a:ext cx="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25" y="1109438"/>
            <a:ext cx="2558099" cy="14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375" y="1109438"/>
            <a:ext cx="2558099" cy="143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175" y="1109450"/>
            <a:ext cx="2558086" cy="14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/>
        </p:nvSpPr>
        <p:spPr>
          <a:xfrm>
            <a:off x="1979600" y="1083475"/>
            <a:ext cx="299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True: Cloudy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VGG16: Class0 (Cloudy)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Resnet: Class 0 (Cloudy)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4779900" y="10575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True: Foggy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VGG16: Class 0 (Cloudy)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Resnet: Class 1 (Foggy)</a:t>
            </a:r>
            <a:endParaRPr>
              <a:solidFill>
                <a:srgbClr val="EE2214"/>
              </a:solidFill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7683500" y="10834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True: Rainy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VGG16: Class 0 (Cloudy)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Resnet</a:t>
            </a: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: Class 0 (Cloudy)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47" name="Google Shape;247;p38"/>
          <p:cNvCxnSpPr/>
          <p:nvPr/>
        </p:nvCxnSpPr>
        <p:spPr>
          <a:xfrm>
            <a:off x="5481175" y="644350"/>
            <a:ext cx="883200" cy="316800"/>
          </a:xfrm>
          <a:prstGeom prst="straightConnector1">
            <a:avLst/>
          </a:prstGeom>
          <a:noFill/>
          <a:ln cap="flat" cmpd="sng" w="9525">
            <a:solidFill>
              <a:srgbClr val="EE221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8"/>
          <p:cNvSpPr txBox="1"/>
          <p:nvPr/>
        </p:nvSpPr>
        <p:spPr>
          <a:xfrm>
            <a:off x="4707075" y="366475"/>
            <a:ext cx="214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EE2214"/>
                </a:solidFill>
                <a:latin typeface="Impact"/>
                <a:ea typeface="Impact"/>
                <a:cs typeface="Impact"/>
                <a:sym typeface="Impact"/>
              </a:rPr>
              <a:t>Wrong Prediction !</a:t>
            </a:r>
            <a:endParaRPr sz="900">
              <a:solidFill>
                <a:srgbClr val="EE221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0563" y="2955350"/>
            <a:ext cx="2717024" cy="152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0650" y="2955350"/>
            <a:ext cx="2717040" cy="15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/>
          <p:nvPr/>
        </p:nvSpPr>
        <p:spPr>
          <a:xfrm>
            <a:off x="3114150" y="291380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True: Sunshine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VGG16: Class 0 (Cloudy)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Resnet: Class 3 (Sunshine)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4683500" y="29138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True: Sunrise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VGG16: Class 4 (Sunrise)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Resnet: Class 4 (Sunrise)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53" name="Google Shape;253;p38"/>
          <p:cNvCxnSpPr/>
          <p:nvPr/>
        </p:nvCxnSpPr>
        <p:spPr>
          <a:xfrm flipH="1">
            <a:off x="1480750" y="2509400"/>
            <a:ext cx="1782000" cy="322200"/>
          </a:xfrm>
          <a:prstGeom prst="straightConnector1">
            <a:avLst/>
          </a:prstGeom>
          <a:noFill/>
          <a:ln cap="flat" cmpd="sng" w="9525">
            <a:solidFill>
              <a:srgbClr val="EE221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38"/>
          <p:cNvCxnSpPr/>
          <p:nvPr/>
        </p:nvCxnSpPr>
        <p:spPr>
          <a:xfrm rot="10800000">
            <a:off x="1402925" y="3122425"/>
            <a:ext cx="612900" cy="291000"/>
          </a:xfrm>
          <a:prstGeom prst="straightConnector1">
            <a:avLst/>
          </a:prstGeom>
          <a:noFill/>
          <a:ln cap="flat" cmpd="sng" w="9525">
            <a:solidFill>
              <a:srgbClr val="EE221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8"/>
          <p:cNvSpPr txBox="1"/>
          <p:nvPr/>
        </p:nvSpPr>
        <p:spPr>
          <a:xfrm>
            <a:off x="427400" y="2698950"/>
            <a:ext cx="151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221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EE2214"/>
                </a:solidFill>
                <a:latin typeface="Impact"/>
                <a:ea typeface="Impact"/>
                <a:cs typeface="Impact"/>
                <a:sym typeface="Impact"/>
              </a:rPr>
              <a:t>VGG16 gets wrong</a:t>
            </a:r>
            <a:endParaRPr sz="900">
              <a:solidFill>
                <a:srgbClr val="EE221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0" y="1069200"/>
            <a:ext cx="45615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/>
              <a:t>Testing on VGG16 and Resnet on Real world Driving Video Frames</a:t>
            </a:r>
            <a:endParaRPr sz="2500"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</a:rPr>
              <a:t>Accuracy Score Overall: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</a:rPr>
              <a:t>VGG16 : 50 %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800">
                <a:solidFill>
                  <a:schemeClr val="lt1"/>
                </a:solidFill>
              </a:rPr>
              <a:t>Resnet : 85.7 % 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/>
              <a:t>Why Mis-Classification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CN"/>
              <a:t>Discussion on Weather Classification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Input : Videoes with weather 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CN" sz="2600"/>
              <a:t>Output : Prediction on Weather (eg. rain or fog or shine)</a:t>
            </a:r>
            <a:endParaRPr b="1" sz="2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 b="99" l="0" r="0" t="99"/>
          <a:stretch/>
        </p:blipFill>
        <p:spPr>
          <a:xfrm>
            <a:off x="405000" y="367401"/>
            <a:ext cx="4147946" cy="232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 rotWithShape="1">
          <a:blip r:embed="rId4">
            <a:alphaModFix/>
          </a:blip>
          <a:srcRect b="99" l="0" r="0" t="99"/>
          <a:stretch/>
        </p:blipFill>
        <p:spPr>
          <a:xfrm>
            <a:off x="4591050" y="367400"/>
            <a:ext cx="4147949" cy="232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>
            <p:ph type="title"/>
          </p:nvPr>
        </p:nvSpPr>
        <p:spPr>
          <a:xfrm>
            <a:off x="311700" y="2890625"/>
            <a:ext cx="7434600" cy="5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First 30 Seconds      —-----&gt;      Second 30Seconds</a:t>
            </a:r>
            <a:endParaRPr/>
          </a:p>
        </p:txBody>
      </p:sp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311700" y="3521425"/>
            <a:ext cx="63624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/>
              <a:t>Difficult to </a:t>
            </a:r>
            <a:r>
              <a:rPr lang="zh-CN"/>
              <a:t>identify change of weather with similar scene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868225" y="406900"/>
            <a:ext cx="4482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What’s Next? </a:t>
            </a:r>
            <a:endParaRPr/>
          </a:p>
        </p:txBody>
      </p:sp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3868318" y="2053723"/>
            <a:ext cx="44826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De-rain and De-fog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Weather Image Style Transfer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 rotWithShape="1">
          <a:blip r:embed="rId3">
            <a:alphaModFix amt="50000"/>
          </a:blip>
          <a:srcRect b="0" l="15506" r="15513" t="0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/>
          <p:nvPr>
            <p:ph type="ctrTitle"/>
          </p:nvPr>
        </p:nvSpPr>
        <p:spPr>
          <a:xfrm>
            <a:off x="1837575" y="1251525"/>
            <a:ext cx="54459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CycleGan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5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/>
              <a:t>13 Epoches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6"/>
          <p:cNvPicPr preferRelativeResize="0"/>
          <p:nvPr/>
        </p:nvPicPr>
        <p:blipFill rotWithShape="1">
          <a:blip r:embed="rId3">
            <a:alphaModFix/>
          </a:blip>
          <a:srcRect b="15753" l="0" r="0" t="15753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21 Epoches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Weather Classification 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Sourse : kaggle competition.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Sunrise, Shine, Rainy, Foggy, Cloudy</a:t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b="0" l="13841" r="13841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 b="0" l="31703" r="31707" t="0"/>
          <a:stretch/>
        </p:blipFill>
        <p:spPr>
          <a:xfrm>
            <a:off x="2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 txBox="1"/>
          <p:nvPr>
            <p:ph type="title"/>
          </p:nvPr>
        </p:nvSpPr>
        <p:spPr>
          <a:xfrm>
            <a:off x="5172950" y="923700"/>
            <a:ext cx="3370500" cy="32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35 Epoches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311700" y="1832850"/>
            <a:ext cx="8512200" cy="14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2"/>
                </a:solidFill>
              </a:rPr>
              <a:t>Goal : De-Rain/De-Fog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2"/>
                </a:solidFill>
              </a:rPr>
              <a:t>Actual : Image Filters, style Transfer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Preparation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1268800" y="1629150"/>
            <a:ext cx="6606600" cy="11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Thank you For All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325" y="1425250"/>
            <a:ext cx="7147899" cy="18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425" y="1536325"/>
            <a:ext cx="1629325" cy="2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625" y="3055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" y="3607175"/>
            <a:ext cx="2077621" cy="15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442584" cy="15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0574" y="3444475"/>
            <a:ext cx="2268275" cy="169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/>
        </p:nvSpPr>
        <p:spPr>
          <a:xfrm>
            <a:off x="89625" y="1637175"/>
            <a:ext cx="16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Sunrise</a:t>
            </a:r>
            <a:endParaRPr sz="2000"/>
          </a:p>
        </p:txBody>
      </p:sp>
      <p:sp>
        <p:nvSpPr>
          <p:cNvPr id="172" name="Google Shape;172;p31"/>
          <p:cNvSpPr txBox="1"/>
          <p:nvPr/>
        </p:nvSpPr>
        <p:spPr>
          <a:xfrm>
            <a:off x="3787600" y="997325"/>
            <a:ext cx="122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Foggy</a:t>
            </a:r>
            <a:endParaRPr sz="2000"/>
          </a:p>
        </p:txBody>
      </p:sp>
      <p:sp>
        <p:nvSpPr>
          <p:cNvPr id="173" name="Google Shape;173;p31"/>
          <p:cNvSpPr txBox="1"/>
          <p:nvPr/>
        </p:nvSpPr>
        <p:spPr>
          <a:xfrm>
            <a:off x="7003675" y="1826550"/>
            <a:ext cx="16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Rainy</a:t>
            </a:r>
            <a:endParaRPr sz="2000"/>
          </a:p>
        </p:txBody>
      </p:sp>
      <p:sp>
        <p:nvSpPr>
          <p:cNvPr id="174" name="Google Shape;174;p31"/>
          <p:cNvSpPr txBox="1"/>
          <p:nvPr/>
        </p:nvSpPr>
        <p:spPr>
          <a:xfrm>
            <a:off x="2129125" y="4572000"/>
            <a:ext cx="149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Shine</a:t>
            </a:r>
            <a:endParaRPr sz="2000"/>
          </a:p>
        </p:txBody>
      </p:sp>
      <p:sp>
        <p:nvSpPr>
          <p:cNvPr id="175" name="Google Shape;175;p31"/>
          <p:cNvSpPr txBox="1"/>
          <p:nvPr/>
        </p:nvSpPr>
        <p:spPr>
          <a:xfrm>
            <a:off x="5401225" y="4650900"/>
            <a:ext cx="146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      </a:t>
            </a:r>
            <a:r>
              <a:rPr lang="zh-CN" sz="2000"/>
              <a:t>Cloudy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</a:t>
            </a:r>
            <a:r>
              <a:rPr lang="zh-CN"/>
              <a:t>rchitecture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2173200" cy="15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300">
                <a:solidFill>
                  <a:srgbClr val="333333"/>
                </a:solidFill>
                <a:highlight>
                  <a:srgbClr val="FFFFFF"/>
                </a:highlight>
              </a:rPr>
              <a:t>Building on the work of </a:t>
            </a:r>
            <a:r>
              <a:rPr lang="zh-CN" sz="1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AlexNet</a:t>
            </a:r>
            <a:r>
              <a:rPr lang="zh-CN" sz="1300">
                <a:solidFill>
                  <a:srgbClr val="333333"/>
                </a:solidFill>
                <a:highlight>
                  <a:srgbClr val="FFFFFF"/>
                </a:highlight>
              </a:rPr>
              <a:t>, VGG focuses on another crucial aspect of Convolutional Neural Networks (CNNs), depth.All the convolutional layers consists of 3x3 filters.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875" y="2745675"/>
            <a:ext cx="7188125" cy="20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888" y="1152477"/>
            <a:ext cx="6651713" cy="10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0" y="2818425"/>
            <a:ext cx="2065800" cy="20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300">
                <a:solidFill>
                  <a:srgbClr val="333333"/>
                </a:solidFill>
                <a:highlight>
                  <a:srgbClr val="FFFFFF"/>
                </a:highlight>
              </a:rPr>
              <a:t>Resnet let stacked layers layers fit a residual mapping. It is realized by feedforward neural networks with “shortcut connections”. No degradation problem is observed on Resnet-101 and thus enjoy significant accuracy gains from considerably increased depth.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5519363" y="2170200"/>
            <a:ext cx="21732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300">
                <a:solidFill>
                  <a:srgbClr val="333333"/>
                </a:solidFill>
                <a:highlight>
                  <a:srgbClr val="FFFFFF"/>
                </a:highlight>
              </a:rPr>
              <a:t>VGG-16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5519363" y="4758350"/>
            <a:ext cx="21732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300">
                <a:solidFill>
                  <a:srgbClr val="333333"/>
                </a:solidFill>
                <a:highlight>
                  <a:srgbClr val="FFFFFF"/>
                </a:highlight>
              </a:rPr>
              <a:t>Resnet-101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Three Models 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85206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/>
              <a:t>Simple CNN — Fast in training but low validation accuracy (below 70% correct in 30 epoches)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	6 Layers, combined with 3 Convoluation layers and 3 fully connected layers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zh-CN"/>
              <a:t>VGG — Slow in training but high validation accuracy (reached 82.6% in 20 epoches)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 	13 layers + 3 fully connected layers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zh-CN"/>
              <a:t>ResNet — Slow in training but high validation accuracy (above 94% in 8 epoches)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	Pretrained Model, </a:t>
            </a:r>
            <a:r>
              <a:rPr lang="zh-CN"/>
              <a:t>shortcut connections</a:t>
            </a:r>
            <a:r>
              <a:rPr lang="zh-CN"/>
              <a:t>, 101 layers (more3-layerblocks)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397925" y="402850"/>
            <a:ext cx="285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Test Data From Kaggle: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50" y="1018450"/>
            <a:ext cx="23717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450" y="1017950"/>
            <a:ext cx="2371726" cy="15821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/>
        </p:nvSpPr>
        <p:spPr>
          <a:xfrm>
            <a:off x="1844400" y="9764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True: Cloudy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VGG16: Class 0 (Cloudy)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Resnet</a:t>
            </a: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: Class 0 (Cloudy)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7250" y="739500"/>
            <a:ext cx="2646501" cy="198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925" y="3099538"/>
            <a:ext cx="23812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3200" y="2999526"/>
            <a:ext cx="22479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/>
        </p:nvSpPr>
        <p:spPr>
          <a:xfrm>
            <a:off x="4603200" y="9504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True: Foggy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VGG16: Class 1 (Foggy)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Resnet</a:t>
            </a: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: Class 1 (Foggy)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5" name="Google Shape;205;p34"/>
          <p:cNvSpPr txBox="1"/>
          <p:nvPr/>
        </p:nvSpPr>
        <p:spPr>
          <a:xfrm>
            <a:off x="7623475" y="6979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True: Rainy 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VGG16: Class 2 (Rain)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Resnet: Class2 (Ra</a:t>
            </a: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in)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2429750" y="30476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True: Sunshine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VGG16: Class 4 (Sunrise)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Resnet: Class 3 (Shine)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5792925" y="29787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True: Sunrise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VGG16: Class4 (Sunrise)</a:t>
            </a:r>
            <a:endParaRPr sz="700">
              <a:solidFill>
                <a:srgbClr val="EE221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rgbClr val="EE2214"/>
                </a:solidFill>
                <a:latin typeface="Average"/>
                <a:ea typeface="Average"/>
                <a:cs typeface="Average"/>
                <a:sym typeface="Average"/>
              </a:rPr>
              <a:t>Predict: Class 4 (Sunrise)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solidFill>
                  <a:schemeClr val="lt1"/>
                </a:solidFill>
              </a:rPr>
              <a:t>Testing VGG16 and Resnet on the Kaggle test 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4910825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</a:rPr>
              <a:t>Accuracy Score Overall: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</a:rPr>
              <a:t>VGG16 : 80 %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800">
                <a:solidFill>
                  <a:schemeClr val="lt1"/>
                </a:solidFill>
              </a:rPr>
              <a:t>Resnet : 100 %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 title="fog-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250" y="732725"/>
            <a:ext cx="7299510" cy="41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/>
        </p:nvSpPr>
        <p:spPr>
          <a:xfrm>
            <a:off x="260375" y="245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Driving</a:t>
            </a:r>
            <a:r>
              <a:rPr lang="zh-C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Video Example: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